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Halant"/>
      <p:regular r:id="rId11"/>
      <p:bold r:id="rId12"/>
    </p:embeddedFont>
    <p:embeddedFont>
      <p:font typeface="Plus Jakarta Sans"/>
      <p:regular r:id="rId13"/>
      <p:bold r:id="rId14"/>
      <p:italic r:id="rId15"/>
      <p:boldItalic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BC459B7-9C04-481A-ADC5-6FDB9594D864}">
  <a:tblStyle styleId="{9BC459B7-9C04-481A-ADC5-6FDB9594D86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Halant-regular.fntdata"/><Relationship Id="rId10" Type="http://schemas.openxmlformats.org/officeDocument/2006/relationships/slide" Target="slides/slide4.xml"/><Relationship Id="rId13" Type="http://schemas.openxmlformats.org/officeDocument/2006/relationships/font" Target="fonts/PlusJakartaSans-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italic.fntdata"/><Relationship Id="rId14" Type="http://schemas.openxmlformats.org/officeDocument/2006/relationships/font" Target="fonts/PlusJakartaSans-bold.fntdata"/><Relationship Id="rId17" Type="http://schemas.openxmlformats.org/officeDocument/2006/relationships/font" Target="fonts/Inter-regular.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50936c9cc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550936c9cc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35575c49fb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35575c49fb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552a80ad07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552a80ad0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35575c49fbf_0_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35575c49fb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6.png"/><Relationship Id="rId7" Type="http://schemas.openxmlformats.org/officeDocument/2006/relationships/image" Target="../media/image4.png"/><Relationship Id="rId8"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Semester 1 Assessment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A Poetic </a:t>
            </a:r>
            <a:r>
              <a:rPr lang="en" sz="2500">
                <a:solidFill>
                  <a:schemeClr val="dk1"/>
                </a:solidFill>
                <a:latin typeface="Plus Jakarta Sans"/>
                <a:ea typeface="Plus Jakarta Sans"/>
                <a:cs typeface="Plus Jakarta Sans"/>
                <a:sym typeface="Plus Jakarta Sans"/>
              </a:rPr>
              <a:t>Synthesis</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477200" y="1292050"/>
            <a:ext cx="6825900" cy="12435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Inter"/>
                <a:ea typeface="Inter"/>
                <a:cs typeface="Inter"/>
                <a:sym typeface="Inter"/>
              </a:rPr>
              <a:t>Directions: </a:t>
            </a:r>
            <a:r>
              <a:rPr lang="en" sz="1200">
                <a:latin typeface="Inter"/>
                <a:ea typeface="Inter"/>
                <a:cs typeface="Inter"/>
                <a:sym typeface="Inter"/>
              </a:rPr>
              <a:t> In order to prepare for next semester’s study of U.S. History, this assignment will provide an opportunity to reflect on all that was analyzed during the first semester. You are to create a poem containing different subjects, </a:t>
            </a:r>
            <a:r>
              <a:rPr lang="en" sz="1200">
                <a:latin typeface="Inter"/>
                <a:ea typeface="Inter"/>
                <a:cs typeface="Inter"/>
                <a:sym typeface="Inter"/>
              </a:rPr>
              <a:t>themes</a:t>
            </a:r>
            <a:r>
              <a:rPr lang="en" sz="1200">
                <a:latin typeface="Inter"/>
                <a:ea typeface="Inter"/>
                <a:cs typeface="Inter"/>
                <a:sym typeface="Inter"/>
              </a:rPr>
              <a:t>, people, and events that you analyzed in the first five units of study. Your poem will have </a:t>
            </a:r>
            <a:r>
              <a:rPr b="1" lang="en" sz="1200">
                <a:latin typeface="Inter"/>
                <a:ea typeface="Inter"/>
                <a:cs typeface="Inter"/>
                <a:sym typeface="Inter"/>
              </a:rPr>
              <a:t>7</a:t>
            </a:r>
            <a:r>
              <a:rPr lang="en" sz="1200">
                <a:latin typeface="Inter"/>
                <a:ea typeface="Inter"/>
                <a:cs typeface="Inter"/>
                <a:sym typeface="Inter"/>
              </a:rPr>
              <a:t> sections: An Introduction, 5 verses, and a conclusion. Use this template to sketch out your poem. Then, create a final product on a blank paper with color and decoration.</a:t>
            </a:r>
            <a:endParaRPr sz="1200">
              <a:latin typeface="Inter"/>
              <a:ea typeface="Inter"/>
              <a:cs typeface="Inter"/>
              <a:sym typeface="Inter"/>
            </a:endParaRPr>
          </a:p>
        </p:txBody>
      </p:sp>
      <p:graphicFrame>
        <p:nvGraphicFramePr>
          <p:cNvPr id="60" name="Google Shape;60;p13"/>
          <p:cNvGraphicFramePr/>
          <p:nvPr/>
        </p:nvGraphicFramePr>
        <p:xfrm>
          <a:off x="477200" y="2755425"/>
          <a:ext cx="3000000" cy="3000000"/>
        </p:xfrm>
        <a:graphic>
          <a:graphicData uri="http://schemas.openxmlformats.org/drawingml/2006/table">
            <a:tbl>
              <a:tblPr>
                <a:noFill/>
                <a:tableStyleId>{9BC459B7-9C04-481A-ADC5-6FDB9594D864}</a:tableStyleId>
              </a:tblPr>
              <a:tblGrid>
                <a:gridCol w="1301175"/>
                <a:gridCol w="5412175"/>
              </a:tblGrid>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Introduction (2-4 lines)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Unit 1: The First Americans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Unit 2: Exploration and Colonization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Unit 3: The English Colonies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Unit 4: The American Revolution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Unit 5: First Governments and the Constitution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Conclusion (2-4 lines)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sp>
        <p:nvSpPr>
          <p:cNvPr id="66" name="Google Shape;6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Semester 1 Assessment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Peer Review</a:t>
            </a:r>
            <a:endParaRPr sz="2500">
              <a:solidFill>
                <a:schemeClr val="dk1"/>
              </a:solidFill>
              <a:latin typeface="Plus Jakarta Sans"/>
              <a:ea typeface="Plus Jakarta Sans"/>
              <a:cs typeface="Plus Jakarta Sans"/>
              <a:sym typeface="Plus Jakarta Sans"/>
            </a:endParaRPr>
          </a:p>
        </p:txBody>
      </p:sp>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71" name="Google Shape;71;p14"/>
          <p:cNvSpPr txBox="1"/>
          <p:nvPr/>
        </p:nvSpPr>
        <p:spPr>
          <a:xfrm>
            <a:off x="477200" y="1292050"/>
            <a:ext cx="6825900" cy="80253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Inter"/>
                <a:ea typeface="Inter"/>
                <a:cs typeface="Inter"/>
                <a:sym typeface="Inter"/>
              </a:rPr>
              <a:t>Directions: </a:t>
            </a:r>
            <a:r>
              <a:rPr lang="en" sz="1200">
                <a:latin typeface="Inter"/>
                <a:ea typeface="Inter"/>
                <a:cs typeface="Inter"/>
                <a:sym typeface="Inter"/>
              </a:rPr>
              <a:t>Read your partner’s poem carefully at least twice. Fill out the feedback form below as honestly and respectfully as you can. Use specific examples from their poem to support your comments. After completing the review, discuss your feedback together. Use the feedback you receive to revise and improve your final poem.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Tips for Giving Good Feedback: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specific, not vague. ("Add more detail about the Revolutionary War" is more helpful than "make it better.")</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kind and respectful. Point out what works well as well as what could be stronger.</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constructive. Instead of saying what’s wrong, suggest how to improve it.</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Focus on both the history and the poetry.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What’s Working Well:</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historical references were especially clear or powerful?</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poetic lines or phrases stood out to you?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Suggestions for Improvement:</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Is there a historical idea that could be explained more clearly or accurately?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Are there any lines that are confusing or unclear?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Final Thoughts: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What’s one suggestion you’d give to help this poet strengthen their message?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What’s one thing this poet did really well?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72" name="Google Shape;72;p14"/>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Peer Reviewer: </a:t>
            </a:r>
            <a:r>
              <a:rPr b="1" lang="en" sz="1200">
                <a:solidFill>
                  <a:srgbClr val="000000"/>
                </a:solidFill>
                <a:latin typeface="Inter"/>
                <a:ea typeface="Inter"/>
                <a:cs typeface="Inter"/>
                <a:sym typeface="Inter"/>
              </a:rPr>
              <a:t> ______________________________________ </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Semester 1 Review</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A Poetic Synthesis (Exemplar)</a:t>
            </a:r>
            <a:endParaRPr sz="2500">
              <a:solidFill>
                <a:schemeClr val="dk1"/>
              </a:solidFill>
              <a:latin typeface="Plus Jakarta Sans"/>
              <a:ea typeface="Plus Jakarta Sans"/>
              <a:cs typeface="Plus Jakarta Sans"/>
              <a:sym typeface="Plus Jakarta Sans"/>
            </a:endParaRPr>
          </a:p>
        </p:txBody>
      </p:sp>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9" name="Google Shape;79;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2" name="Google Shape;82;p15"/>
          <p:cNvSpPr txBox="1"/>
          <p:nvPr/>
        </p:nvSpPr>
        <p:spPr>
          <a:xfrm>
            <a:off x="812725" y="1215850"/>
            <a:ext cx="6490500" cy="12435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200">
                <a:solidFill>
                  <a:srgbClr val="E95C3D"/>
                </a:solidFill>
                <a:latin typeface="Inter"/>
                <a:ea typeface="Inter"/>
                <a:cs typeface="Inter"/>
                <a:sym typeface="Inter"/>
              </a:rPr>
              <a:t>Threads of a Nation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 stories told and battles fought,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roots of a nation were carefully wrought.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native lands to liberty's flame,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History remembers each name and claim.</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Before the sails crossed ocean wide,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Nations thrived with sacred pride.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the Iroquois to the Pueblo’s art,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world in balance, each played their part.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Their ways, though lost to many today, show continuity through land, belief, and way.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Gold and glory drove the quest,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Empires sailed west to conquer the rest.</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Columbus claimed, though others paid—</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Indigenous voices faded, betrayed.</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Causation lies in greed and might, birthing conquest cloaked as right.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Thirteen children on a distant shore,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Some sought profit, some sought more.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Freedom's dream in Puritan song,</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While enslaved hands toiled all day long.</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Perspective splits the settler's cheer, from those in chains whose cries we hear.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“No tax without a say!” they cried,</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While loyalists watched freedoms collide.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shot rang out in Lexington’s air—</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cause for freedom, proud and rare.</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Historical significance still remains, in liberty won through countless pains.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Articles failed, the union weak,</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New laws gave the people voice to speak.</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Checks and balances found their way,</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 fragile hope still guides today.</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Change over time is written here, as government grew through trial and fear.</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From past to present, voices ring,</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Injustice, courage, everything.</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To know the past is to understand,</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promise and struggle of this land.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83" name="Google Shape;83;p15"/>
          <p:cNvSpPr txBox="1"/>
          <p:nvPr/>
        </p:nvSpPr>
        <p:spPr>
          <a:xfrm>
            <a:off x="381588" y="2755400"/>
            <a:ext cx="431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Plus Jakarta Sans"/>
                <a:ea typeface="Plus Jakarta Sans"/>
                <a:cs typeface="Plus Jakarta Sans"/>
                <a:sym typeface="Plus Jakarta Sans"/>
              </a:rPr>
              <a:t>1</a:t>
            </a:r>
            <a:endParaRPr b="1" sz="1600">
              <a:solidFill>
                <a:schemeClr val="dk1"/>
              </a:solidFill>
              <a:latin typeface="Plus Jakarta Sans"/>
              <a:ea typeface="Plus Jakarta Sans"/>
              <a:cs typeface="Plus Jakarta Sans"/>
              <a:sym typeface="Plus Jakarta Sans"/>
            </a:endParaRPr>
          </a:p>
        </p:txBody>
      </p:sp>
      <p:sp>
        <p:nvSpPr>
          <p:cNvPr id="84" name="Google Shape;84;p15"/>
          <p:cNvSpPr txBox="1"/>
          <p:nvPr/>
        </p:nvSpPr>
        <p:spPr>
          <a:xfrm>
            <a:off x="381588" y="3885000"/>
            <a:ext cx="431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Plus Jakarta Sans"/>
                <a:ea typeface="Plus Jakarta Sans"/>
                <a:cs typeface="Plus Jakarta Sans"/>
                <a:sym typeface="Plus Jakarta Sans"/>
              </a:rPr>
              <a:t>2</a:t>
            </a:r>
            <a:endParaRPr b="1" sz="1600">
              <a:solidFill>
                <a:schemeClr val="dk1"/>
              </a:solidFill>
              <a:latin typeface="Plus Jakarta Sans"/>
              <a:ea typeface="Plus Jakarta Sans"/>
              <a:cs typeface="Plus Jakarta Sans"/>
              <a:sym typeface="Plus Jakarta Sans"/>
            </a:endParaRPr>
          </a:p>
        </p:txBody>
      </p:sp>
      <p:sp>
        <p:nvSpPr>
          <p:cNvPr id="85" name="Google Shape;85;p15"/>
          <p:cNvSpPr txBox="1"/>
          <p:nvPr/>
        </p:nvSpPr>
        <p:spPr>
          <a:xfrm>
            <a:off x="381588" y="5014600"/>
            <a:ext cx="431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Plus Jakarta Sans"/>
                <a:ea typeface="Plus Jakarta Sans"/>
                <a:cs typeface="Plus Jakarta Sans"/>
                <a:sym typeface="Plus Jakarta Sans"/>
              </a:rPr>
              <a:t>3</a:t>
            </a:r>
            <a:endParaRPr b="1" sz="1600">
              <a:solidFill>
                <a:schemeClr val="dk1"/>
              </a:solidFill>
              <a:latin typeface="Plus Jakarta Sans"/>
              <a:ea typeface="Plus Jakarta Sans"/>
              <a:cs typeface="Plus Jakarta Sans"/>
              <a:sym typeface="Plus Jakarta Sans"/>
            </a:endParaRPr>
          </a:p>
        </p:txBody>
      </p:sp>
      <p:sp>
        <p:nvSpPr>
          <p:cNvPr id="86" name="Google Shape;86;p15"/>
          <p:cNvSpPr txBox="1"/>
          <p:nvPr/>
        </p:nvSpPr>
        <p:spPr>
          <a:xfrm>
            <a:off x="381575" y="6051838"/>
            <a:ext cx="431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Plus Jakarta Sans"/>
                <a:ea typeface="Plus Jakarta Sans"/>
                <a:cs typeface="Plus Jakarta Sans"/>
                <a:sym typeface="Plus Jakarta Sans"/>
              </a:rPr>
              <a:t>4</a:t>
            </a:r>
            <a:endParaRPr b="1" sz="1600">
              <a:solidFill>
                <a:schemeClr val="dk1"/>
              </a:solidFill>
              <a:latin typeface="Plus Jakarta Sans"/>
              <a:ea typeface="Plus Jakarta Sans"/>
              <a:cs typeface="Plus Jakarta Sans"/>
              <a:sym typeface="Plus Jakarta Sans"/>
            </a:endParaRPr>
          </a:p>
        </p:txBody>
      </p:sp>
      <p:sp>
        <p:nvSpPr>
          <p:cNvPr id="87" name="Google Shape;87;p15"/>
          <p:cNvSpPr txBox="1"/>
          <p:nvPr/>
        </p:nvSpPr>
        <p:spPr>
          <a:xfrm>
            <a:off x="381588" y="7181438"/>
            <a:ext cx="431100" cy="43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Plus Jakarta Sans"/>
                <a:ea typeface="Plus Jakarta Sans"/>
                <a:cs typeface="Plus Jakarta Sans"/>
                <a:sym typeface="Plus Jakarta Sans"/>
              </a:rPr>
              <a:t>5</a:t>
            </a:r>
            <a:endParaRPr b="1" sz="1600">
              <a:solidFill>
                <a:schemeClr val="dk1"/>
              </a:solidFill>
              <a:latin typeface="Plus Jakarta Sans"/>
              <a:ea typeface="Plus Jakarta Sans"/>
              <a:cs typeface="Plus Jakarta Sans"/>
              <a:sym typeface="Plus Jakarta Sans"/>
            </a:endParaRPr>
          </a:p>
        </p:txBody>
      </p:sp>
      <p:pic>
        <p:nvPicPr>
          <p:cNvPr id="88" name="Google Shape;88;p15" title="Continuity_Change@2x transparent.png"/>
          <p:cNvPicPr preferRelativeResize="0"/>
          <p:nvPr/>
        </p:nvPicPr>
        <p:blipFill>
          <a:blip r:embed="rId5">
            <a:alphaModFix/>
          </a:blip>
          <a:stretch>
            <a:fillRect/>
          </a:stretch>
        </p:blipFill>
        <p:spPr>
          <a:xfrm>
            <a:off x="4213743" y="2674725"/>
            <a:ext cx="592450" cy="592450"/>
          </a:xfrm>
          <a:prstGeom prst="rect">
            <a:avLst/>
          </a:prstGeom>
          <a:noFill/>
          <a:ln>
            <a:noFill/>
          </a:ln>
        </p:spPr>
      </p:pic>
      <p:pic>
        <p:nvPicPr>
          <p:cNvPr id="89" name="Google Shape;89;p15" title="Causation@2x transparent.png"/>
          <p:cNvPicPr preferRelativeResize="0"/>
          <p:nvPr/>
        </p:nvPicPr>
        <p:blipFill rotWithShape="1">
          <a:blip r:embed="rId6">
            <a:alphaModFix/>
          </a:blip>
          <a:srcRect b="0" l="0" r="0" t="0"/>
          <a:stretch/>
        </p:blipFill>
        <p:spPr>
          <a:xfrm>
            <a:off x="4213743" y="3804325"/>
            <a:ext cx="592450" cy="592450"/>
          </a:xfrm>
          <a:prstGeom prst="rect">
            <a:avLst/>
          </a:prstGeom>
          <a:noFill/>
          <a:ln>
            <a:noFill/>
          </a:ln>
        </p:spPr>
      </p:pic>
      <p:pic>
        <p:nvPicPr>
          <p:cNvPr id="90" name="Google Shape;90;p15" title="Perspective@2x transparent.png"/>
          <p:cNvPicPr preferRelativeResize="0"/>
          <p:nvPr/>
        </p:nvPicPr>
        <p:blipFill rotWithShape="1">
          <a:blip r:embed="rId7">
            <a:alphaModFix/>
          </a:blip>
          <a:srcRect b="0" l="0" r="0" t="0"/>
          <a:stretch/>
        </p:blipFill>
        <p:spPr>
          <a:xfrm>
            <a:off x="4213743" y="4853250"/>
            <a:ext cx="592450" cy="592450"/>
          </a:xfrm>
          <a:prstGeom prst="rect">
            <a:avLst/>
          </a:prstGeom>
          <a:noFill/>
          <a:ln>
            <a:noFill/>
          </a:ln>
        </p:spPr>
      </p:pic>
      <p:pic>
        <p:nvPicPr>
          <p:cNvPr id="91" name="Google Shape;91;p15" title="Significance@2x transparent.png"/>
          <p:cNvPicPr preferRelativeResize="0"/>
          <p:nvPr/>
        </p:nvPicPr>
        <p:blipFill rotWithShape="1">
          <a:blip r:embed="rId8">
            <a:alphaModFix/>
          </a:blip>
          <a:srcRect b="0" l="0" r="0" t="0"/>
          <a:stretch/>
        </p:blipFill>
        <p:spPr>
          <a:xfrm>
            <a:off x="4213743" y="5971175"/>
            <a:ext cx="592450" cy="592450"/>
          </a:xfrm>
          <a:prstGeom prst="rect">
            <a:avLst/>
          </a:prstGeom>
          <a:noFill/>
          <a:ln>
            <a:noFill/>
          </a:ln>
        </p:spPr>
      </p:pic>
      <p:pic>
        <p:nvPicPr>
          <p:cNvPr id="92" name="Google Shape;92;p15" title="Continuity_Change@2x transparent.png"/>
          <p:cNvPicPr preferRelativeResize="0"/>
          <p:nvPr/>
        </p:nvPicPr>
        <p:blipFill>
          <a:blip r:embed="rId5">
            <a:alphaModFix/>
          </a:blip>
          <a:stretch>
            <a:fillRect/>
          </a:stretch>
        </p:blipFill>
        <p:spPr>
          <a:xfrm>
            <a:off x="4213743" y="7089100"/>
            <a:ext cx="592450" cy="5924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6" name="Shape 96"/>
        <p:cNvGrpSpPr/>
        <p:nvPr/>
      </p:nvGrpSpPr>
      <p:grpSpPr>
        <a:xfrm>
          <a:off x="0" y="0"/>
          <a:ext cx="0" cy="0"/>
          <a:chOff x="0" y="0"/>
          <a:chExt cx="0" cy="0"/>
        </a:xfrm>
      </p:grpSpPr>
      <p:sp>
        <p:nvSpPr>
          <p:cNvPr id="97" name="Google Shape;97;p1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Semester 1 Assessment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Peer Review (Exemplar)</a:t>
            </a:r>
            <a:endParaRPr sz="2500">
              <a:solidFill>
                <a:schemeClr val="dk1"/>
              </a:solidFill>
              <a:latin typeface="Plus Jakarta Sans"/>
              <a:ea typeface="Plus Jakarta Sans"/>
              <a:cs typeface="Plus Jakarta Sans"/>
              <a:sym typeface="Plus Jakarta Sans"/>
            </a:endParaRPr>
          </a:p>
        </p:txBody>
      </p:sp>
      <p:sp>
        <p:nvSpPr>
          <p:cNvPr id="98" name="Google Shape;98;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9" name="Google Shape;99;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1" name="Google Shape;101;p1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16"/>
          <p:cNvSpPr txBox="1"/>
          <p:nvPr/>
        </p:nvSpPr>
        <p:spPr>
          <a:xfrm>
            <a:off x="477200" y="1292050"/>
            <a:ext cx="6825900" cy="80253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Inter"/>
                <a:ea typeface="Inter"/>
                <a:cs typeface="Inter"/>
                <a:sym typeface="Inter"/>
              </a:rPr>
              <a:t>Directions: </a:t>
            </a:r>
            <a:r>
              <a:rPr lang="en" sz="1200">
                <a:latin typeface="Inter"/>
                <a:ea typeface="Inter"/>
                <a:cs typeface="Inter"/>
                <a:sym typeface="Inter"/>
              </a:rPr>
              <a:t>Read your partner’s poem carefully at least twice. Fill out the feedback form below as honestly and respectfully as you can. Use specific examples from their poem to support your comments. After completing the review, discuss your feedback together. Use the feedback you receive to revise and improve your final poem.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Tips for Giving Good Feedback: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specific, not vague. ("Add more detail about the Revolutionary War" is more helpful than "make it better."</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kind and respectful. Point out what works well as well as what could be stronger.</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constructive. Instead of saying what’s wrong, suggest how to improve it.</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Focus on both the history and the poetry.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What’s Working Well:</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historical references were especially clear or powerful?</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references to Indigenous cultures like the Iroquois and Pueblo in stanza 1 clearly connect to pre-colonial America. The lines about “no tax without a say” and Lexington’s shot strongly evoke the causes of the American Revolution.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poetic lines or phrases stood out to you?</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“Perspective splits the settler’s cheer, from those in chains whose cries we hear.” It thoughtfully adds multiple perspectives.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Suggestions for Improvement:</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Is there a historical idea that could be explained more clearly or accurately?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line “Columbus claimed, though others paid—” is meaningful but could be more specific about the consequences for Indigenous peoples.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Are there any lines that are confusing or unclear?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 fragile hope still guides today.” might be clearer if tied to a more specific modern example or historical reference.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Final Thoughts: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What’s one suggestion you’d give to help this poet strengthen their message?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Consider adding one more reference to individual rights or the Bill of Rights in the government section to show the shift from fear of tyranny to protections for citizens.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What’s one thing this poet did really well?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poet skillfully weaves together continuity and change over time while balancing multiple historical voices and events in a creative and thoughtful way.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103" name="Google Shape;103;p16"/>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Peer Reviewer: </a:t>
            </a:r>
            <a:r>
              <a:rPr b="1" lang="en" sz="1200">
                <a:solidFill>
                  <a:srgbClr val="000000"/>
                </a:solidFill>
                <a:latin typeface="Inter"/>
                <a:ea typeface="Inter"/>
                <a:cs typeface="Inter"/>
                <a:sym typeface="Inter"/>
              </a:rPr>
              <a:t> ______________________________________ </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